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57" r:id="rId4"/>
    <p:sldId id="299" r:id="rId5"/>
    <p:sldId id="258" r:id="rId6"/>
    <p:sldId id="259" r:id="rId7"/>
    <p:sldId id="300" r:id="rId8"/>
    <p:sldId id="301" r:id="rId9"/>
    <p:sldId id="260" r:id="rId10"/>
    <p:sldId id="261" r:id="rId11"/>
    <p:sldId id="262" r:id="rId12"/>
    <p:sldId id="264" r:id="rId13"/>
    <p:sldId id="303" r:id="rId14"/>
    <p:sldId id="304" r:id="rId15"/>
    <p:sldId id="263" r:id="rId16"/>
    <p:sldId id="265" r:id="rId17"/>
    <p:sldId id="302" r:id="rId18"/>
    <p:sldId id="266" r:id="rId19"/>
    <p:sldId id="267" r:id="rId20"/>
    <p:sldId id="268" r:id="rId21"/>
    <p:sldId id="269" r:id="rId22"/>
    <p:sldId id="270" r:id="rId23"/>
    <p:sldId id="271" r:id="rId24"/>
    <p:sldId id="272" r:id="rId25"/>
    <p:sldId id="305" r:id="rId26"/>
    <p:sldId id="273" r:id="rId2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586" autoAdjust="0"/>
  </p:normalViewPr>
  <p:slideViewPr>
    <p:cSldViewPr>
      <p:cViewPr>
        <p:scale>
          <a:sx n="50" d="100"/>
          <a:sy n="50" d="100"/>
        </p:scale>
        <p:origin x="-1620" y="-7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E68C5063-4AB1-4B8B-873B-2705FD569EAB}" type="datetimeFigureOut">
              <a:rPr lang="it-IT" smtClean="0"/>
              <a:pPr/>
              <a:t>05/06/2013</a:t>
            </a:fld>
            <a:endParaRPr lang="it-IT"/>
          </a:p>
        </p:txBody>
      </p:sp>
      <p:sp>
        <p:nvSpPr>
          <p:cNvPr id="19" name="Segnaposto piè di pagina 18"/>
          <p:cNvSpPr>
            <a:spLocks noGrp="1"/>
          </p:cNvSpPr>
          <p:nvPr>
            <p:ph type="ftr" sz="quarter" idx="11"/>
          </p:nvPr>
        </p:nvSpPr>
        <p:spPr/>
        <p:txBody>
          <a:bodyPr/>
          <a:lstStyle/>
          <a:p>
            <a:endParaRPr lang="it-IT"/>
          </a:p>
        </p:txBody>
      </p:sp>
      <p:sp>
        <p:nvSpPr>
          <p:cNvPr id="27" name="Segnaposto numero diapositiva 26"/>
          <p:cNvSpPr>
            <a:spLocks noGrp="1"/>
          </p:cNvSpPr>
          <p:nvPr>
            <p:ph type="sldNum" sz="quarter" idx="12"/>
          </p:nvPr>
        </p:nvSpPr>
        <p:spPr/>
        <p:txBody>
          <a:bodyPr/>
          <a:lstStyle/>
          <a:p>
            <a:fld id="{82823F35-8751-4C67-85BB-4317D5D7042C}"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E68C5063-4AB1-4B8B-873B-2705FD569EAB}" type="datetimeFigureOut">
              <a:rPr lang="it-IT" smtClean="0"/>
              <a:pPr/>
              <a:t>05/06/2013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2823F35-8751-4C67-85BB-4317D5D7042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E68C5063-4AB1-4B8B-873B-2705FD569EAB}" type="datetimeFigureOut">
              <a:rPr lang="it-IT" smtClean="0"/>
              <a:pPr/>
              <a:t>05/06/2013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2823F35-8751-4C67-85BB-4317D5D7042C}"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E68C5063-4AB1-4B8B-873B-2705FD569EAB}" type="datetimeFigureOut">
              <a:rPr lang="it-IT" smtClean="0"/>
              <a:pPr/>
              <a:t>05/06/2013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2823F35-8751-4C67-85BB-4317D5D7042C}"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E68C5063-4AB1-4B8B-873B-2705FD569EAB}" type="datetimeFigureOut">
              <a:rPr lang="it-IT" smtClean="0"/>
              <a:pPr/>
              <a:t>05/06/2013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2823F35-8751-4C67-85BB-4317D5D7042C}"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E68C5063-4AB1-4B8B-873B-2705FD569EAB}" type="datetimeFigureOut">
              <a:rPr lang="it-IT" smtClean="0"/>
              <a:pPr/>
              <a:t>05/06/2013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2823F35-8751-4C67-85BB-4317D5D7042C}"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E68C5063-4AB1-4B8B-873B-2705FD569EAB}" type="datetimeFigureOut">
              <a:rPr lang="it-IT" smtClean="0"/>
              <a:pPr/>
              <a:t>05/06/2013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2823F35-8751-4C67-85BB-4317D5D7042C}"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E68C5063-4AB1-4B8B-873B-2705FD569EAB}" type="datetimeFigureOut">
              <a:rPr lang="it-IT" smtClean="0"/>
              <a:pPr/>
              <a:t>05/06/2013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2823F35-8751-4C67-85BB-4317D5D7042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68C5063-4AB1-4B8B-873B-2705FD569EAB}" type="datetimeFigureOut">
              <a:rPr lang="it-IT" smtClean="0"/>
              <a:pPr/>
              <a:t>05/06/2013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2823F35-8751-4C67-85BB-4317D5D7042C}"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E68C5063-4AB1-4B8B-873B-2705FD569EAB}" type="datetimeFigureOut">
              <a:rPr lang="it-IT" smtClean="0"/>
              <a:pPr/>
              <a:t>05/06/2013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2823F35-8751-4C67-85BB-4317D5D7042C}"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E68C5063-4AB1-4B8B-873B-2705FD569EAB}" type="datetimeFigureOut">
              <a:rPr lang="it-IT" smtClean="0"/>
              <a:pPr/>
              <a:t>05/06/2013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077200" y="6356350"/>
            <a:ext cx="609600" cy="365125"/>
          </a:xfrm>
        </p:spPr>
        <p:txBody>
          <a:bodyPr/>
          <a:lstStyle/>
          <a:p>
            <a:fld id="{82823F35-8751-4C67-85BB-4317D5D7042C}" type="slidenum">
              <a:rPr lang="it-IT" smtClean="0"/>
              <a:pPr/>
              <a:t>‹N›</a:t>
            </a:fld>
            <a:endParaRPr lang="it-IT"/>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68C5063-4AB1-4B8B-873B-2705FD569EAB}" type="datetimeFigureOut">
              <a:rPr lang="it-IT" smtClean="0"/>
              <a:pPr/>
              <a:t>05/06/2013</a:t>
            </a:fld>
            <a:endParaRPr lang="it-IT"/>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2823F35-8751-4C67-85BB-4317D5D7042C}" type="slidenum">
              <a:rPr lang="it-IT" smtClean="0"/>
              <a:pPr/>
              <a:t>‹N›</a:t>
            </a:fld>
            <a:endParaRPr lang="it-IT"/>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332657"/>
            <a:ext cx="7772400" cy="1800199"/>
          </a:xfrm>
        </p:spPr>
        <p:txBody>
          <a:bodyPr>
            <a:normAutofit fontScale="90000"/>
          </a:bodyPr>
          <a:lstStyle/>
          <a:p>
            <a:r>
              <a:rPr lang="it-IT" dirty="0" err="1" smtClean="0"/>
              <a:t>E-privacy</a:t>
            </a:r>
            <a:r>
              <a:rPr lang="it-IT" dirty="0" smtClean="0"/>
              <a:t/>
            </a:r>
            <a:br>
              <a:rPr lang="it-IT" dirty="0" smtClean="0"/>
            </a:br>
            <a:r>
              <a:rPr lang="it-IT" dirty="0" smtClean="0"/>
              <a:t>IL DIRITTO ALL’OBLIO IN RETE</a:t>
            </a:r>
            <a:br>
              <a:rPr lang="it-IT" dirty="0" smtClean="0"/>
            </a:br>
            <a:r>
              <a:rPr lang="it-IT" sz="2700" dirty="0" smtClean="0"/>
              <a:t>Firenze 2013</a:t>
            </a:r>
            <a:endParaRPr lang="it-IT" sz="2700" dirty="0"/>
          </a:p>
        </p:txBody>
      </p:sp>
      <p:sp>
        <p:nvSpPr>
          <p:cNvPr id="3" name="Sottotitolo 2"/>
          <p:cNvSpPr>
            <a:spLocks noGrp="1"/>
          </p:cNvSpPr>
          <p:nvPr>
            <p:ph type="subTitle" idx="1"/>
          </p:nvPr>
        </p:nvSpPr>
        <p:spPr>
          <a:xfrm>
            <a:off x="1371600" y="3140968"/>
            <a:ext cx="6400800" cy="3456384"/>
          </a:xfrm>
        </p:spPr>
        <p:txBody>
          <a:bodyPr/>
          <a:lstStyle/>
          <a:p>
            <a:r>
              <a:rPr lang="it-IT" dirty="0" smtClean="0"/>
              <a:t>Avv. Augusto </a:t>
            </a:r>
            <a:r>
              <a:rPr lang="it-IT" dirty="0" err="1" smtClean="0"/>
              <a:t>Sebastio</a:t>
            </a:r>
            <a:endParaRPr lang="it-IT" dirty="0" smtClean="0"/>
          </a:p>
          <a:p>
            <a:r>
              <a:rPr lang="it-IT" dirty="0" smtClean="0"/>
              <a:t>Istituto di Diritto Privato Università di Bari</a:t>
            </a:r>
            <a:endParaRPr lang="it-IT" dirty="0" smtClean="0"/>
          </a:p>
          <a:p>
            <a:r>
              <a:rPr lang="it-IT" dirty="0" smtClean="0"/>
              <a:t>PHD</a:t>
            </a:r>
          </a:p>
          <a:p>
            <a:r>
              <a:rPr lang="it-IT" dirty="0" smtClean="0"/>
              <a:t>GLOBALIZATION – HUMAN RIGHTS</a:t>
            </a:r>
          </a:p>
          <a:p>
            <a:r>
              <a:rPr lang="it-IT" dirty="0" smtClean="0"/>
              <a:t>FOUNDAMENTAL FREEDOM</a:t>
            </a:r>
          </a:p>
          <a:p>
            <a:r>
              <a:rPr lang="it-IT" dirty="0" smtClean="0"/>
              <a:t>Diritto Privato- </a:t>
            </a:r>
            <a:r>
              <a:rPr lang="it-IT" dirty="0" err="1" smtClean="0"/>
              <a:t>Biodiritto</a:t>
            </a:r>
            <a:r>
              <a:rPr lang="it-IT" dirty="0" smtClean="0"/>
              <a:t> Università  di Bari</a:t>
            </a:r>
          </a:p>
          <a:p>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SIAMO IN AMBITO di DIRITTI UMANI?</a:t>
            </a:r>
            <a:endParaRPr lang="it-IT" dirty="0"/>
          </a:p>
        </p:txBody>
      </p:sp>
      <p:sp>
        <p:nvSpPr>
          <p:cNvPr id="3" name="Segnaposto contenuto 2"/>
          <p:cNvSpPr>
            <a:spLocks noGrp="1"/>
          </p:cNvSpPr>
          <p:nvPr>
            <p:ph idx="1"/>
          </p:nvPr>
        </p:nvSpPr>
        <p:spPr>
          <a:xfrm>
            <a:off x="457200" y="2996952"/>
            <a:ext cx="8229600" cy="3327648"/>
          </a:xfrm>
        </p:spPr>
        <p:txBody>
          <a:bodyPr/>
          <a:lstStyle/>
          <a:p>
            <a:pPr>
              <a:buNone/>
            </a:pPr>
            <a:r>
              <a:rPr lang="it-IT" dirty="0" smtClean="0"/>
              <a:t>Il diritto all’oblio è una innovazione importante ricavata dalla dottrina nel panorama dei diritti digitali, ascrivibile,con qualche lieve riserva dottrinale, ai diritti umani. E’un diritto umano quello di vedere cancellati dalla rete i dati relativi a se stessi, soprattutto se sbagliati? Se si riferiscono a condanne parziali seguite da assoluzioni? Se si riferiscono a notizie false non rettificate?</a:t>
            </a: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Il prezzo dell’era di inclusione</a:t>
            </a:r>
            <a:endParaRPr lang="it-IT" dirty="0"/>
          </a:p>
        </p:txBody>
      </p:sp>
      <p:sp>
        <p:nvSpPr>
          <p:cNvPr id="3" name="Segnaposto contenuto 2"/>
          <p:cNvSpPr>
            <a:spLocks noGrp="1"/>
          </p:cNvSpPr>
          <p:nvPr>
            <p:ph idx="1"/>
          </p:nvPr>
        </p:nvSpPr>
        <p:spPr>
          <a:xfrm>
            <a:off x="457200" y="2924944"/>
            <a:ext cx="8229600" cy="2952328"/>
          </a:xfrm>
        </p:spPr>
        <p:txBody>
          <a:bodyPr/>
          <a:lstStyle/>
          <a:p>
            <a:pPr>
              <a:buNone/>
            </a:pPr>
            <a:r>
              <a:rPr lang="it-IT" dirty="0" smtClean="0"/>
              <a:t>Il prezzo della partecipazione </a:t>
            </a:r>
            <a:r>
              <a:rPr lang="it-IT" dirty="0" smtClean="0"/>
              <a:t>attiva alla </a:t>
            </a:r>
            <a:r>
              <a:rPr lang="it-IT" dirty="0" smtClean="0"/>
              <a:t>vita sociale online </a:t>
            </a:r>
            <a:r>
              <a:rPr lang="it-IT" dirty="0" smtClean="0"/>
              <a:t>-</a:t>
            </a:r>
            <a:r>
              <a:rPr lang="it-IT" dirty="0" smtClean="0"/>
              <a:t>della inclusione sociale online- è </a:t>
            </a:r>
            <a:r>
              <a:rPr lang="it-IT" dirty="0" smtClean="0"/>
              <a:t>ritenuto </a:t>
            </a:r>
            <a:r>
              <a:rPr lang="it-IT" dirty="0" smtClean="0"/>
              <a:t>essere la perdita della </a:t>
            </a:r>
            <a:r>
              <a:rPr lang="it-IT" dirty="0" smtClean="0"/>
              <a:t>privacy ma è giusto considerare la memoria come un problema </a:t>
            </a:r>
            <a:r>
              <a:rPr lang="it-IT" dirty="0" smtClean="0"/>
              <a:t>proprio o parte di un più importante problema di gestione eterna dei dati?</a:t>
            </a:r>
            <a:endParaRPr lang="it-I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484784"/>
            <a:ext cx="8305800" cy="2088232"/>
          </a:xfrm>
        </p:spPr>
        <p:txBody>
          <a:bodyPr>
            <a:normAutofit fontScale="90000"/>
          </a:bodyPr>
          <a:lstStyle/>
          <a:p>
            <a:r>
              <a:rPr lang="it-IT" dirty="0" smtClean="0"/>
              <a:t>NON GESTIBILITA’ DEI DATI DA VIVENTE E GESTIONE DELEGATA </a:t>
            </a:r>
            <a:r>
              <a:rPr lang="it-IT" dirty="0" smtClean="0"/>
              <a:t>DAL </a:t>
            </a:r>
            <a:r>
              <a:rPr lang="it-IT" dirty="0" smtClean="0"/>
              <a:t>DE CUIUS</a:t>
            </a:r>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204864"/>
            <a:ext cx="8305800" cy="2088232"/>
          </a:xfrm>
        </p:spPr>
        <p:txBody>
          <a:bodyPr>
            <a:normAutofit/>
          </a:bodyPr>
          <a:lstStyle/>
          <a:p>
            <a:r>
              <a:rPr lang="it-IT" dirty="0" smtClean="0"/>
              <a:t>CICERONE</a:t>
            </a:r>
            <a:br>
              <a:rPr lang="it-IT" dirty="0" smtClean="0"/>
            </a:br>
            <a:r>
              <a:rPr lang="it-IT" sz="4000" dirty="0" smtClean="0"/>
              <a:t>Nessuno è talmente vecchio da non ritenere di  vivere almeno un altro anno </a:t>
            </a:r>
            <a:endParaRPr lang="it-IT" sz="4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3589008"/>
          </a:xfrm>
        </p:spPr>
        <p:txBody>
          <a:bodyPr>
            <a:normAutofit/>
          </a:bodyPr>
          <a:lstStyle/>
          <a:p>
            <a:r>
              <a:rPr lang="it-IT" dirty="0" smtClean="0"/>
              <a:t>CHE FINE FARANNO LE MEMORIE ONLINE ? CHI GESTIRA’ I DATI NEL POST VITA?</a:t>
            </a:r>
            <a:br>
              <a:rPr lang="it-IT" dirty="0" smtClean="0"/>
            </a:b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Carenze prolungate dei sistemi online</a:t>
            </a:r>
            <a:endParaRPr lang="it-IT" dirty="0"/>
          </a:p>
        </p:txBody>
      </p:sp>
      <p:sp>
        <p:nvSpPr>
          <p:cNvPr id="3" name="Segnaposto contenuto 2"/>
          <p:cNvSpPr>
            <a:spLocks noGrp="1"/>
          </p:cNvSpPr>
          <p:nvPr>
            <p:ph idx="1"/>
          </p:nvPr>
        </p:nvSpPr>
        <p:spPr>
          <a:xfrm>
            <a:off x="457200" y="2348880"/>
            <a:ext cx="8229600" cy="3975720"/>
          </a:xfrm>
        </p:spPr>
        <p:txBody>
          <a:bodyPr/>
          <a:lstStyle/>
          <a:p>
            <a:pPr>
              <a:buNone/>
            </a:pPr>
            <a:r>
              <a:rPr lang="it-IT" dirty="0" smtClean="0"/>
              <a:t>Se da vivente un soggetto ha comunemente problemi di gestione dei dati cosa può accadere quando avrà cessato di vivere. E’giusto disporre dei propri dati come fossero beni oltre la morte? Chi garantisce il rispetto e la gestione</a:t>
            </a:r>
            <a:r>
              <a:rPr lang="it-IT" dirty="0" smtClean="0"/>
              <a:t>? Chi eserciterà la tutela di un profilo online oltre la morte?</a:t>
            </a:r>
            <a:endParaRPr lang="it-I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428768"/>
          </a:xfrm>
        </p:spPr>
        <p:txBody>
          <a:bodyPr>
            <a:normAutofit fontScale="90000"/>
          </a:bodyPr>
          <a:lstStyle/>
          <a:p>
            <a:r>
              <a:rPr lang="it-IT" dirty="0" smtClean="0"/>
              <a:t>Quali istituti del nostro diritto possiamo scomodare per risolvere la problematica?</a:t>
            </a:r>
            <a:endParaRPr lang="it-IT" dirty="0"/>
          </a:p>
        </p:txBody>
      </p:sp>
      <p:sp>
        <p:nvSpPr>
          <p:cNvPr id="3" name="Segnaposto contenuto 2"/>
          <p:cNvSpPr>
            <a:spLocks noGrp="1"/>
          </p:cNvSpPr>
          <p:nvPr>
            <p:ph idx="1"/>
          </p:nvPr>
        </p:nvSpPr>
        <p:spPr>
          <a:xfrm>
            <a:off x="457200" y="3140968"/>
            <a:ext cx="8229600" cy="3183632"/>
          </a:xfrm>
        </p:spPr>
        <p:txBody>
          <a:bodyPr/>
          <a:lstStyle/>
          <a:p>
            <a:pPr>
              <a:buNone/>
            </a:pPr>
            <a:r>
              <a:rPr lang="it-IT" dirty="0" smtClean="0"/>
              <a:t>    L’ESECUTORE TESTAMENTARIO(una o più persone)- persona di fiducia del testatore cui viene affidato l’incarico di curare che siano eseguite esattamente le ultime volontà testamentarie artt. 700-709 cod. civ.</a:t>
            </a:r>
            <a:endParaRPr lang="it-IT"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UNICA SOLUZIONE </a:t>
            </a:r>
            <a:endParaRPr lang="it-IT" dirty="0"/>
          </a:p>
        </p:txBody>
      </p:sp>
      <p:sp>
        <p:nvSpPr>
          <p:cNvPr id="3" name="Segnaposto contenuto 2"/>
          <p:cNvSpPr>
            <a:spLocks noGrp="1"/>
          </p:cNvSpPr>
          <p:nvPr>
            <p:ph idx="1"/>
          </p:nvPr>
        </p:nvSpPr>
        <p:spPr/>
        <p:txBody>
          <a:bodyPr>
            <a:normAutofit lnSpcReduction="10000"/>
          </a:bodyPr>
          <a:lstStyle/>
          <a:p>
            <a:r>
              <a:rPr lang="it-IT" dirty="0" smtClean="0"/>
              <a:t>Nel nostro ordinamento, l’assenza totale di riferimenti in tal senso, potrebbe essere risolta attraverso l’ampliamento dei poteri della figura dell’esecutore testamentario prevista dagli artt. 700 e seguenti del codice civile. La lacuna creatasi nei sistemi di legge a causa dello sviluppo della tecnologia, non può essere sottovalutata e non prescindere da soluzioni di tale portata, posto che nessuno può dirsi esentato dalla problematica in oggetto. a meno di casi di </a:t>
            </a:r>
            <a:r>
              <a:rPr lang="it-IT" i="1" dirty="0" err="1" smtClean="0"/>
              <a:t>digital</a:t>
            </a:r>
            <a:r>
              <a:rPr lang="it-IT" dirty="0" smtClean="0"/>
              <a:t> </a:t>
            </a:r>
            <a:r>
              <a:rPr lang="it-IT" i="1" dirty="0" smtClean="0"/>
              <a:t>divide</a:t>
            </a:r>
            <a:r>
              <a:rPr lang="it-IT" dirty="0" smtClean="0"/>
              <a:t>, e di assenza totale di profili di rete, di vita digitale, di tracce lasciate durante la vita digitale.</a:t>
            </a: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DIFFICOLTA’</a:t>
            </a:r>
            <a:endParaRPr lang="it-IT" dirty="0"/>
          </a:p>
        </p:txBody>
      </p:sp>
      <p:sp>
        <p:nvSpPr>
          <p:cNvPr id="3" name="Segnaposto contenuto 2"/>
          <p:cNvSpPr>
            <a:spLocks noGrp="1"/>
          </p:cNvSpPr>
          <p:nvPr>
            <p:ph idx="1"/>
          </p:nvPr>
        </p:nvSpPr>
        <p:spPr>
          <a:xfrm>
            <a:off x="457200" y="2204864"/>
            <a:ext cx="8229600" cy="4119736"/>
          </a:xfrm>
        </p:spPr>
        <p:txBody>
          <a:bodyPr/>
          <a:lstStyle/>
          <a:p>
            <a:pPr>
              <a:buNone/>
            </a:pPr>
            <a:r>
              <a:rPr lang="it-IT" dirty="0" smtClean="0"/>
              <a:t>La ricostruzione della vita terrena di un soggetto è, già di per sé, un atto difficile e faticoso, ma ben più difficile, per non dire impossibile, è la ricostruzione della vita on-line di un determinato soggetto. La vita digitale di un soggetto appartiene parzialmente alla sua sfera privata ed accedervi può essere considerata una violazione della intimità della persona deceduta.</a:t>
            </a:r>
            <a:endParaRPr lang="it-IT"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Quale destino hanno i dati?</a:t>
            </a:r>
            <a:endParaRPr lang="it-IT" dirty="0"/>
          </a:p>
        </p:txBody>
      </p:sp>
      <p:sp>
        <p:nvSpPr>
          <p:cNvPr id="3" name="Segnaposto contenuto 2"/>
          <p:cNvSpPr>
            <a:spLocks noGrp="1"/>
          </p:cNvSpPr>
          <p:nvPr>
            <p:ph idx="1"/>
          </p:nvPr>
        </p:nvSpPr>
        <p:spPr/>
        <p:txBody>
          <a:bodyPr/>
          <a:lstStyle/>
          <a:p>
            <a:pPr>
              <a:buNone/>
            </a:pPr>
            <a:r>
              <a:rPr lang="it-IT" dirty="0" smtClean="0"/>
              <a:t>Non si tratta della apertura di un diario o di agenda privata, proprio le modalità del web escludono la violazione di riservatezza e rendono pubbliche le manifestazioni on-line del soggetto, le comunicazioni, le considerazioni e tutti i dati caricati in rete sono esposti nei social-network e rimanendovi nella disponibilità di terzi senza possibilità  di rimozione se non per espressa volontà. </a:t>
            </a:r>
          </a:p>
          <a:p>
            <a:pPr>
              <a:buNone/>
            </a:pPr>
            <a:endParaRPr lang="it-I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PARTE DEL DIRITTO ALLA PRIVACY</a:t>
            </a:r>
            <a:endParaRPr lang="it-IT" dirty="0"/>
          </a:p>
        </p:txBody>
      </p:sp>
      <p:sp>
        <p:nvSpPr>
          <p:cNvPr id="3" name="Segnaposto contenuto 2"/>
          <p:cNvSpPr>
            <a:spLocks noGrp="1"/>
          </p:cNvSpPr>
          <p:nvPr>
            <p:ph idx="1"/>
          </p:nvPr>
        </p:nvSpPr>
        <p:spPr/>
        <p:txBody>
          <a:bodyPr/>
          <a:lstStyle/>
          <a:p>
            <a:pPr>
              <a:buNone/>
            </a:pPr>
            <a:endParaRPr lang="it-IT" dirty="0" smtClean="0"/>
          </a:p>
          <a:p>
            <a:pPr>
              <a:buNone/>
            </a:pPr>
            <a:r>
              <a:rPr lang="it-IT" dirty="0" smtClean="0"/>
              <a:t>una definizione che rievoca le prime definizioni di privacy(Il Diritto ad essere lasciati soli),e ne determina una nuova classificazione come “Diritto ad essere Dimenticati”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Come tutelare </a:t>
            </a:r>
            <a:r>
              <a:rPr lang="it-IT" dirty="0" smtClean="0"/>
              <a:t>i dati </a:t>
            </a:r>
            <a:r>
              <a:rPr lang="it-IT" dirty="0" err="1" smtClean="0"/>
              <a:t>post-mortem</a:t>
            </a:r>
            <a:r>
              <a:rPr lang="it-IT" dirty="0" smtClean="0"/>
              <a:t>?</a:t>
            </a:r>
            <a:br>
              <a:rPr lang="it-IT" dirty="0" smtClean="0"/>
            </a:br>
            <a:r>
              <a:rPr lang="it-IT" dirty="0" smtClean="0"/>
              <a:t>Anche questo è Diritto all’oblio </a:t>
            </a:r>
            <a:endParaRPr lang="it-IT" dirty="0"/>
          </a:p>
        </p:txBody>
      </p:sp>
      <p:sp>
        <p:nvSpPr>
          <p:cNvPr id="3" name="Segnaposto contenuto 2"/>
          <p:cNvSpPr>
            <a:spLocks noGrp="1"/>
          </p:cNvSpPr>
          <p:nvPr>
            <p:ph idx="1"/>
          </p:nvPr>
        </p:nvSpPr>
        <p:spPr>
          <a:xfrm>
            <a:off x="467544" y="2708920"/>
            <a:ext cx="8219256" cy="2952328"/>
          </a:xfrm>
        </p:spPr>
        <p:txBody>
          <a:bodyPr>
            <a:normAutofit lnSpcReduction="10000"/>
          </a:bodyPr>
          <a:lstStyle/>
          <a:p>
            <a:pPr>
              <a:buNone/>
            </a:pPr>
            <a:r>
              <a:rPr lang="it-IT" dirty="0" smtClean="0"/>
              <a:t>Non è pleonastico chiedersi quale possa essere il destino di tali dati, la possibilità di utilizzo di essi da parte di terzi in grado di utilizzarli e sfruttarli mettendo in atto condotte in violazione di legge o addirittura usurpandone i contenuti facendoli propri, si pensi alle tutele del diritto d’autore su scritti rinvenuti in rete o ancora atti, disegni o documenti relativi ad invenzioni brevettabili</a:t>
            </a:r>
            <a:endParaRPr lang="it-IT"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USA E GRAN BRETAGNA SONO GIA’ AVANTI NEI LAVORI</a:t>
            </a:r>
            <a:endParaRPr lang="it-IT" dirty="0"/>
          </a:p>
        </p:txBody>
      </p:sp>
      <p:sp>
        <p:nvSpPr>
          <p:cNvPr id="3" name="Segnaposto contenuto 2"/>
          <p:cNvSpPr>
            <a:spLocks noGrp="1"/>
          </p:cNvSpPr>
          <p:nvPr>
            <p:ph idx="1"/>
          </p:nvPr>
        </p:nvSpPr>
        <p:spPr>
          <a:xfrm>
            <a:off x="457200" y="1935480"/>
            <a:ext cx="8229600" cy="4013800"/>
          </a:xfrm>
        </p:spPr>
        <p:txBody>
          <a:bodyPr>
            <a:normAutofit fontScale="92500" lnSpcReduction="10000"/>
          </a:bodyPr>
          <a:lstStyle/>
          <a:p>
            <a:pPr marL="514350" indent="-514350">
              <a:buNone/>
            </a:pPr>
            <a:r>
              <a:rPr lang="it-IT" dirty="0" smtClean="0"/>
              <a:t>Negli Usa, importante dottrina si è confrontata con la tematica e sono sorti strumenti e siti in grado di agevolare la ricostruzione della vita di un soggetto attraverso lo scambio di informazioni. Il governo americano, a seguito di dibattito sociale sulla gestione di tali dati </a:t>
            </a:r>
            <a:r>
              <a:rPr lang="it-IT" i="1" dirty="0" smtClean="0"/>
              <a:t>post </a:t>
            </a:r>
            <a:r>
              <a:rPr lang="it-IT" i="1" dirty="0" err="1" smtClean="0"/>
              <a:t>mortem</a:t>
            </a:r>
            <a:r>
              <a:rPr lang="it-IT" dirty="0" smtClean="0"/>
              <a:t>, ha invitato i cittadini ad accompagnare le disposizioni testamentarie con espresse volontà integrative riferite alla gestione della vita elettronica, agevolando la ricostruzione e l’immagazzinamento temporaneo di tali dati successiva alla morte</a:t>
            </a:r>
            <a:endParaRPr lang="it-IT"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DIRITTO SI AGGIORNA</a:t>
            </a:r>
            <a:endParaRPr lang="it-IT" dirty="0"/>
          </a:p>
        </p:txBody>
      </p:sp>
      <p:sp>
        <p:nvSpPr>
          <p:cNvPr id="3" name="Segnaposto contenuto 2"/>
          <p:cNvSpPr>
            <a:spLocks noGrp="1"/>
          </p:cNvSpPr>
          <p:nvPr>
            <p:ph idx="1"/>
          </p:nvPr>
        </p:nvSpPr>
        <p:spPr/>
        <p:txBody>
          <a:bodyPr/>
          <a:lstStyle/>
          <a:p>
            <a:pPr>
              <a:buNone/>
            </a:pPr>
            <a:endParaRPr lang="en-US" dirty="0" smtClean="0"/>
          </a:p>
          <a:p>
            <a:pPr>
              <a:buNone/>
            </a:pPr>
            <a:r>
              <a:rPr lang="it-IT" dirty="0" smtClean="0"/>
              <a:t>Le stesse esigenze che hanno spinto il legislatore all’introduzione della figura dell’amministratore di sostegno dovrebbero spingere alla considerazione di ampliare le funzioni dell’esecutore testamentario così come previste dall’art. 703 </a:t>
            </a:r>
            <a:r>
              <a:rPr lang="it-IT" dirty="0" err="1" smtClean="0"/>
              <a:t>c.c</a:t>
            </a:r>
            <a:r>
              <a:rPr lang="it-IT" dirty="0" smtClean="0"/>
              <a:t>..Tale modifica, applicabile all’istituto già esistente, consentirebbe, a seguito dell’inventario dei dati e della ricostruzione della presenza in rete del soggetto interessato</a:t>
            </a:r>
            <a:endParaRPr lang="en-US" dirty="0" smtClean="0"/>
          </a:p>
          <a:p>
            <a:pPr>
              <a:buNone/>
            </a:pPr>
            <a:endParaRPr lang="it-IT"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DIRITTO SI AGGIORNA </a:t>
            </a:r>
            <a:endParaRPr lang="it-IT" dirty="0"/>
          </a:p>
        </p:txBody>
      </p:sp>
      <p:sp>
        <p:nvSpPr>
          <p:cNvPr id="3" name="Segnaposto contenuto 2"/>
          <p:cNvSpPr>
            <a:spLocks noGrp="1"/>
          </p:cNvSpPr>
          <p:nvPr>
            <p:ph idx="1"/>
          </p:nvPr>
        </p:nvSpPr>
        <p:spPr/>
        <p:txBody>
          <a:bodyPr/>
          <a:lstStyle/>
          <a:p>
            <a:pPr>
              <a:buNone/>
            </a:pPr>
            <a:r>
              <a:rPr lang="it-IT" dirty="0" smtClean="0"/>
              <a:t>il trattamento per breve termine di tali dati presenti on-line, garantendo la cessazione della circolazione degli stessi in pieno esercizio del diritto all’oblio, diritto pieno ed esclusivo esercitabile in vita dal titolare dei dati, in grado di farli cancellare o rimuovere a sua discrezione, immediatamente o dopo un dato tempo, come suggerito dall’Unione Europea, così come dopo la morte fino alla definitiva cessazione della circolazione degli stessi a mezzo della attività svolta dall’esecutore testamentario</a:t>
            </a:r>
            <a:endParaRPr lang="en-US" dirty="0" smtClean="0"/>
          </a:p>
          <a:p>
            <a:pPr>
              <a:buNone/>
            </a:pPr>
            <a:endParaRPr lang="it-IT"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MODALITA’ </a:t>
            </a:r>
            <a:r>
              <a:rPr lang="it-IT" dirty="0" smtClean="0"/>
              <a:t>di</a:t>
            </a:r>
            <a:r>
              <a:rPr lang="it-IT" dirty="0" smtClean="0"/>
              <a:t> </a:t>
            </a:r>
            <a:r>
              <a:rPr lang="it-IT" dirty="0" smtClean="0"/>
              <a:t>GESTIONE </a:t>
            </a:r>
            <a:r>
              <a:rPr lang="it-IT" dirty="0" smtClean="0"/>
              <a:t>DEI DATI DOPO LA  </a:t>
            </a:r>
            <a:r>
              <a:rPr lang="it-IT" dirty="0" smtClean="0"/>
              <a:t>MORTE</a:t>
            </a:r>
            <a:endParaRPr lang="it-IT" dirty="0"/>
          </a:p>
        </p:txBody>
      </p:sp>
      <p:sp>
        <p:nvSpPr>
          <p:cNvPr id="3" name="Segnaposto contenuto 2"/>
          <p:cNvSpPr>
            <a:spLocks noGrp="1"/>
          </p:cNvSpPr>
          <p:nvPr>
            <p:ph idx="1"/>
          </p:nvPr>
        </p:nvSpPr>
        <p:spPr>
          <a:xfrm>
            <a:off x="457200" y="2348880"/>
            <a:ext cx="8229600" cy="3240360"/>
          </a:xfrm>
        </p:spPr>
        <p:txBody>
          <a:bodyPr>
            <a:normAutofit fontScale="92500"/>
          </a:bodyPr>
          <a:lstStyle/>
          <a:p>
            <a:pPr>
              <a:buNone/>
            </a:pPr>
            <a:r>
              <a:rPr lang="it-IT" dirty="0" smtClean="0"/>
              <a:t>La volontà espressa per testamento, attraverso la consegna dei codici di accesso e delle password, conferirebbe valore assoluto all’operato dell’esecutore per le funzioni digitali, nominato accanto all’esecutore testamentario, nel rispetto della possibilità di nomina di uno o più soggetti consentita per legge, o identificato nel medesimo soggetto, facilitando l’adempimento ed il rispetto delle ultime volontà anche per la sfera digitale</a:t>
            </a:r>
            <a:endParaRPr lang="en-US" dirty="0" smtClean="0"/>
          </a:p>
          <a:p>
            <a:pPr>
              <a:buNone/>
            </a:pPr>
            <a:endParaRPr lang="en-US" dirty="0" smtClean="0"/>
          </a:p>
          <a:p>
            <a:pPr>
              <a:buNone/>
            </a:pPr>
            <a:endParaRPr lang="en-US" dirty="0" smtClean="0"/>
          </a:p>
          <a:p>
            <a:pPr>
              <a:buNone/>
            </a:pPr>
            <a:endParaRPr lang="en-US" dirty="0" smtClean="0"/>
          </a:p>
          <a:p>
            <a:pPr>
              <a:buNone/>
            </a:pPr>
            <a:endParaRPr lang="it-IT"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testamento digitale di Google il diritto a disporre l’oblio dei dati</a:t>
            </a:r>
            <a:endParaRPr lang="it-IT" dirty="0"/>
          </a:p>
        </p:txBody>
      </p:sp>
      <p:sp>
        <p:nvSpPr>
          <p:cNvPr id="3" name="Segnaposto contenuto 2"/>
          <p:cNvSpPr>
            <a:spLocks noGrp="1"/>
          </p:cNvSpPr>
          <p:nvPr>
            <p:ph idx="1"/>
          </p:nvPr>
        </p:nvSpPr>
        <p:spPr/>
        <p:txBody>
          <a:bodyPr>
            <a:normAutofit fontScale="92500" lnSpcReduction="20000"/>
          </a:bodyPr>
          <a:lstStyle/>
          <a:p>
            <a:pPr>
              <a:buNone/>
            </a:pPr>
            <a:r>
              <a:rPr lang="it-IT" dirty="0" smtClean="0"/>
              <a:t>Google - almeno per i propri servizi- dà la possibilità agli iscritti di impostare la cancellazione automatica dei propri dati per inattività dopo un dato termine o l’invio degli stessi (dei codici e delle password e delle credenziali)a soggetti predeterminati(eredi o legatari testamentari telematici). Tale predeterminazione di disporre l’oblio  non revocabile dei dati delega in realtà Google all’adempimento primario della cancellazione dei dati per inattività(Google svolgerebbe le mansioni dell’erede testamentario direttamente ) o sarebbe in altro caso delegato alla chiamata del designato ad espletare il mandato testamentario di cancellare i dati del soggetto inattivo online(come il Notaio chiama gli eredi alla pubblicazione del testamento) </a:t>
            </a:r>
            <a:endParaRPr lang="it-IT"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conclusione</a:t>
            </a:r>
            <a:endParaRPr lang="it-IT" dirty="0"/>
          </a:p>
        </p:txBody>
      </p:sp>
      <p:sp>
        <p:nvSpPr>
          <p:cNvPr id="3" name="Segnaposto contenuto 2"/>
          <p:cNvSpPr>
            <a:spLocks noGrp="1"/>
          </p:cNvSpPr>
          <p:nvPr>
            <p:ph idx="1"/>
          </p:nvPr>
        </p:nvSpPr>
        <p:spPr>
          <a:xfrm>
            <a:off x="457200" y="2420888"/>
            <a:ext cx="8229600" cy="3903712"/>
          </a:xfrm>
        </p:spPr>
        <p:txBody>
          <a:bodyPr>
            <a:normAutofit/>
          </a:bodyPr>
          <a:lstStyle/>
          <a:p>
            <a:pPr>
              <a:buNone/>
            </a:pPr>
            <a:r>
              <a:rPr lang="it-IT" dirty="0" smtClean="0"/>
              <a:t>la scelta </a:t>
            </a:r>
            <a:r>
              <a:rPr lang="it-IT" dirty="0" smtClean="0"/>
              <a:t>dell’esecutore fisico, </a:t>
            </a:r>
            <a:r>
              <a:rPr lang="it-IT" dirty="0" smtClean="0"/>
              <a:t>per quel che riguarda tale attività di ricostruzione, gestione, archiviazione e cancellazione della vita on-line del </a:t>
            </a:r>
            <a:r>
              <a:rPr lang="it-IT" i="1" dirty="0" smtClean="0"/>
              <a:t>de </a:t>
            </a:r>
            <a:r>
              <a:rPr lang="it-IT" i="1" dirty="0" err="1" smtClean="0"/>
              <a:t>cuius</a:t>
            </a:r>
            <a:r>
              <a:rPr lang="it-IT" dirty="0" smtClean="0"/>
              <a:t>, potrebbe ricadere su un soggetto dotato di particolari e comprovate conoscenze tecnologiche a garanzia del titolare dei dati e del rispetto della sua memoria digitale, traccia ulteriore del suo passaggio nella vita terrena . </a:t>
            </a:r>
          </a:p>
          <a:p>
            <a:pPr>
              <a:buNone/>
            </a:pPr>
            <a:r>
              <a:rPr lang="it-IT" dirty="0" smtClean="0"/>
              <a:t> </a:t>
            </a:r>
          </a:p>
          <a:p>
            <a:pPr>
              <a:buNone/>
            </a:pPr>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Percorso in rete</a:t>
            </a:r>
            <a:endParaRPr lang="it-IT" dirty="0"/>
          </a:p>
        </p:txBody>
      </p:sp>
      <p:sp>
        <p:nvSpPr>
          <p:cNvPr id="3" name="Segnaposto contenuto 2"/>
          <p:cNvSpPr>
            <a:spLocks noGrp="1"/>
          </p:cNvSpPr>
          <p:nvPr>
            <p:ph idx="1"/>
          </p:nvPr>
        </p:nvSpPr>
        <p:spPr>
          <a:xfrm>
            <a:off x="457200" y="2924944"/>
            <a:ext cx="8229600" cy="3399656"/>
          </a:xfrm>
        </p:spPr>
        <p:txBody>
          <a:bodyPr/>
          <a:lstStyle/>
          <a:p>
            <a:pPr>
              <a:buNone/>
            </a:pPr>
            <a:r>
              <a:rPr lang="it-IT" dirty="0" smtClean="0"/>
              <a:t>Il percorso del Diritto all’Oblio in rete nasce dall’utilizzo quotidiano privo di tutele. Dai motori di ricerca ai social-network,dall’incapacità della rete di selezionare e di dimenticare, dalla esigenza di evitare ricordi indelebili e la bancarotta </a:t>
            </a:r>
            <a:r>
              <a:rPr lang="it-IT" dirty="0" err="1" smtClean="0"/>
              <a:t>reputazionale</a:t>
            </a:r>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Chi cerca di dimenticare, chi non vuole dimenticare e chi non può</a:t>
            </a:r>
            <a:endParaRPr lang="it-IT" dirty="0"/>
          </a:p>
        </p:txBody>
      </p:sp>
      <p:sp>
        <p:nvSpPr>
          <p:cNvPr id="3" name="Segnaposto contenuto 2"/>
          <p:cNvSpPr>
            <a:spLocks noGrp="1"/>
          </p:cNvSpPr>
          <p:nvPr>
            <p:ph idx="1"/>
          </p:nvPr>
        </p:nvSpPr>
        <p:spPr>
          <a:xfrm>
            <a:off x="457200" y="2924944"/>
            <a:ext cx="8229600" cy="3399656"/>
          </a:xfrm>
        </p:spPr>
        <p:txBody>
          <a:bodyPr/>
          <a:lstStyle/>
          <a:p>
            <a:pPr>
              <a:buNone/>
            </a:pPr>
            <a:r>
              <a:rPr lang="it-IT" dirty="0" smtClean="0"/>
              <a:t>Mentre la parte analogica del pianeta cerca soluzioni per non dimenticare eventi coma la shoa il mondo digitale cerca di scoprire nuove forme di tutela digitale come il diritto all’oblio a gestire le memorie di rete che ci riguardano o ad affidarle a terzi appositamente designati</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Problematiche storiche della rete</a:t>
            </a:r>
            <a:endParaRPr lang="it-IT" dirty="0"/>
          </a:p>
        </p:txBody>
      </p:sp>
      <p:sp>
        <p:nvSpPr>
          <p:cNvPr id="3" name="Segnaposto contenuto 2"/>
          <p:cNvSpPr>
            <a:spLocks noGrp="1"/>
          </p:cNvSpPr>
          <p:nvPr>
            <p:ph idx="1"/>
          </p:nvPr>
        </p:nvSpPr>
        <p:spPr>
          <a:xfrm>
            <a:off x="457200" y="2204864"/>
            <a:ext cx="8229600" cy="4119736"/>
          </a:xfrm>
        </p:spPr>
        <p:txBody>
          <a:bodyPr/>
          <a:lstStyle/>
          <a:p>
            <a:pPr>
              <a:buNone/>
            </a:pPr>
            <a:endParaRPr lang="en-US" dirty="0" smtClean="0"/>
          </a:p>
          <a:p>
            <a:pPr>
              <a:buNone/>
            </a:pPr>
            <a:r>
              <a:rPr lang="it-IT" dirty="0" smtClean="0"/>
              <a:t>La copiosa dottrina e le normative mai esaustive in ambito Nazionale ed Europeo circa la responsabilità del Provider non tengono nel debito conto il diritto all’oblio,il diritto ad essere dimenticati dal web senza percorsi indelebili della memoria della rete,il diritto alla cancellazione perenne dei dati o saltuaria,come proposto in ambito Europeo con cadenza decennale</a:t>
            </a: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L’Ambizione Europea</a:t>
            </a:r>
            <a:endParaRPr lang="it-IT" dirty="0"/>
          </a:p>
        </p:txBody>
      </p:sp>
      <p:sp>
        <p:nvSpPr>
          <p:cNvPr id="3" name="Segnaposto contenuto 2"/>
          <p:cNvSpPr>
            <a:spLocks noGrp="1"/>
          </p:cNvSpPr>
          <p:nvPr>
            <p:ph idx="1"/>
          </p:nvPr>
        </p:nvSpPr>
        <p:spPr>
          <a:xfrm>
            <a:off x="457200" y="3789040"/>
            <a:ext cx="8229600" cy="2535560"/>
          </a:xfrm>
        </p:spPr>
        <p:txBody>
          <a:bodyPr/>
          <a:lstStyle/>
          <a:p>
            <a:pPr>
              <a:buNone/>
            </a:pPr>
            <a:r>
              <a:rPr lang="it-IT" dirty="0" smtClean="0"/>
              <a:t>Il Disegno di legge presentato dal Vice-Presidente della Commissione Europea per la Giustizia e i Diritti  Fondamentali prevede la Cancellazione dei dati entro un periodo di tempo da determinarsi</a:t>
            </a:r>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Ambizione Europea</a:t>
            </a:r>
            <a:endParaRPr lang="it-IT" dirty="0"/>
          </a:p>
        </p:txBody>
      </p:sp>
      <p:sp>
        <p:nvSpPr>
          <p:cNvPr id="3" name="Segnaposto contenuto 2"/>
          <p:cNvSpPr>
            <a:spLocks noGrp="1"/>
          </p:cNvSpPr>
          <p:nvPr>
            <p:ph idx="1"/>
          </p:nvPr>
        </p:nvSpPr>
        <p:spPr>
          <a:xfrm>
            <a:off x="457200" y="2636912"/>
            <a:ext cx="8229600" cy="3687688"/>
          </a:xfrm>
        </p:spPr>
        <p:txBody>
          <a:bodyPr/>
          <a:lstStyle/>
          <a:p>
            <a:r>
              <a:rPr lang="it-IT" dirty="0" smtClean="0"/>
              <a:t>L’Unione europea, nel riconoscimento del diritto, delineando la rilevanza civile ed istituzionale della problematica legata all’Oblio ed alla memoria, ritiene legittimo e doveroso poter cancellare dalla rete,informazioni,dati,fotografie,messaggi. </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Ambizione Europea</a:t>
            </a:r>
            <a:endParaRPr lang="it-IT" dirty="0"/>
          </a:p>
        </p:txBody>
      </p:sp>
      <p:sp>
        <p:nvSpPr>
          <p:cNvPr id="3" name="Segnaposto contenuto 2"/>
          <p:cNvSpPr>
            <a:spLocks noGrp="1"/>
          </p:cNvSpPr>
          <p:nvPr>
            <p:ph idx="1"/>
          </p:nvPr>
        </p:nvSpPr>
        <p:spPr/>
        <p:txBody>
          <a:bodyPr/>
          <a:lstStyle/>
          <a:p>
            <a:pPr>
              <a:buNone/>
            </a:pPr>
            <a:r>
              <a:rPr lang="it-IT" dirty="0" smtClean="0"/>
              <a:t>Una sorta di lavagna digitale periodica cancellabile a tempo,un azzeramento radicale delle memorie digitali,consentendo l’oblio delle proprie informazioni,richiamabili e gestite nuovamente solo con il consenso del diretto interessato e non più gestibili a prescindere dal consenso come invece avviene quotidianamente</a:t>
            </a: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Altre soluzioni paventate </a:t>
            </a:r>
            <a:endParaRPr lang="it-IT" dirty="0"/>
          </a:p>
        </p:txBody>
      </p:sp>
      <p:sp>
        <p:nvSpPr>
          <p:cNvPr id="3" name="Segnaposto contenuto 2"/>
          <p:cNvSpPr>
            <a:spLocks noGrp="1"/>
          </p:cNvSpPr>
          <p:nvPr>
            <p:ph idx="1"/>
          </p:nvPr>
        </p:nvSpPr>
        <p:spPr>
          <a:xfrm>
            <a:off x="457200" y="2924944"/>
            <a:ext cx="8229600" cy="2232248"/>
          </a:xfrm>
        </p:spPr>
        <p:txBody>
          <a:bodyPr/>
          <a:lstStyle/>
          <a:p>
            <a:pPr>
              <a:buNone/>
            </a:pPr>
            <a:r>
              <a:rPr lang="it-IT" dirty="0" smtClean="0"/>
              <a:t>l’estensione online del diritto di rettifica</a:t>
            </a:r>
          </a:p>
          <a:p>
            <a:pPr>
              <a:buNone/>
            </a:pPr>
            <a:r>
              <a:rPr lang="it-IT" dirty="0" smtClean="0"/>
              <a:t>Rimozione immediata(praticamente </a:t>
            </a:r>
            <a:r>
              <a:rPr lang="it-IT" dirty="0" smtClean="0"/>
              <a:t>impossibile)</a:t>
            </a:r>
            <a:endParaRPr lang="it-IT" dirty="0" smtClean="0"/>
          </a:p>
          <a:p>
            <a:pPr>
              <a:buNone/>
            </a:pPr>
            <a:r>
              <a:rPr lang="it-IT" dirty="0" smtClean="0"/>
              <a:t>Sanzioni </a:t>
            </a:r>
            <a:r>
              <a:rPr lang="it-IT" dirty="0" smtClean="0"/>
              <a:t>economiche</a:t>
            </a:r>
          </a:p>
          <a:p>
            <a:pPr>
              <a:buNone/>
            </a:pPr>
            <a:r>
              <a:rPr lang="it-IT" dirty="0" smtClean="0"/>
              <a:t>Testamento telematico</a:t>
            </a:r>
            <a:endParaRPr lang="it-IT"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628</TotalTime>
  <Words>1404</Words>
  <Application>Microsoft Office PowerPoint</Application>
  <PresentationFormat>Presentazione su schermo (4:3)</PresentationFormat>
  <Paragraphs>63</Paragraphs>
  <Slides>26</Slides>
  <Notes>0</Notes>
  <HiddenSlides>0</HiddenSlides>
  <MMClips>0</MMClips>
  <ScaleCrop>false</ScaleCrop>
  <HeadingPairs>
    <vt:vector size="4" baseType="variant">
      <vt:variant>
        <vt:lpstr>Tema</vt:lpstr>
      </vt:variant>
      <vt:variant>
        <vt:i4>1</vt:i4>
      </vt:variant>
      <vt:variant>
        <vt:lpstr>Titoli diapositive</vt:lpstr>
      </vt:variant>
      <vt:variant>
        <vt:i4>26</vt:i4>
      </vt:variant>
    </vt:vector>
  </HeadingPairs>
  <TitlesOfParts>
    <vt:vector size="27" baseType="lpstr">
      <vt:lpstr>Equinozio</vt:lpstr>
      <vt:lpstr>E-privacy IL DIRITTO ALL’OBLIO IN RETE Firenze 2013</vt:lpstr>
      <vt:lpstr>PARTE DEL DIRITTO ALLA PRIVACY</vt:lpstr>
      <vt:lpstr>Percorso in rete</vt:lpstr>
      <vt:lpstr>Chi cerca di dimenticare, chi non vuole dimenticare e chi non può</vt:lpstr>
      <vt:lpstr>Problematiche storiche della rete</vt:lpstr>
      <vt:lpstr>L’Ambizione Europea</vt:lpstr>
      <vt:lpstr>Ambizione Europea</vt:lpstr>
      <vt:lpstr>Ambizione Europea</vt:lpstr>
      <vt:lpstr>Altre soluzioni paventate </vt:lpstr>
      <vt:lpstr>SIAMO IN AMBITO di DIRITTI UMANI?</vt:lpstr>
      <vt:lpstr>Il prezzo dell’era di inclusione</vt:lpstr>
      <vt:lpstr>NON GESTIBILITA’ DEI DATI DA VIVENTE E GESTIONE DELEGATA DAL DE CUIUS</vt:lpstr>
      <vt:lpstr>CICERONE Nessuno è talmente vecchio da non ritenere di  vivere almeno un altro anno </vt:lpstr>
      <vt:lpstr>CHE FINE FARANNO LE MEMORIE ONLINE ? CHI GESTIRA’ I DATI NEL POST VITA? </vt:lpstr>
      <vt:lpstr>Carenze prolungate dei sistemi online</vt:lpstr>
      <vt:lpstr>Quali istituti del nostro diritto possiamo scomodare per risolvere la problematica?</vt:lpstr>
      <vt:lpstr>UNICA SOLUZIONE </vt:lpstr>
      <vt:lpstr>DIFFICOLTA’</vt:lpstr>
      <vt:lpstr>Quale destino hanno i dati?</vt:lpstr>
      <vt:lpstr>Come tutelare i dati post-mortem? Anche questo è Diritto all’oblio </vt:lpstr>
      <vt:lpstr>USA E GRAN BRETAGNA SONO GIA’ AVANTI NEI LAVORI</vt:lpstr>
      <vt:lpstr>IL DIRITTO SI AGGIORNA</vt:lpstr>
      <vt:lpstr>IL DIRITTO SI AGGIORNA </vt:lpstr>
      <vt:lpstr>MODALITA’ di GESTIONE DEI DATI DOPO LA  MORTE</vt:lpstr>
      <vt:lpstr>Il testamento digitale di Google il diritto a disporre l’oblio dei dati</vt:lpstr>
      <vt:lpstr>In conclusione</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EUROMEDITERRANEAN INTERNATIONAL RELATIONS EMUNI</dc:title>
  <dc:creator> </dc:creator>
  <cp:lastModifiedBy> </cp:lastModifiedBy>
  <cp:revision>97</cp:revision>
  <dcterms:created xsi:type="dcterms:W3CDTF">2013-03-07T18:30:55Z</dcterms:created>
  <dcterms:modified xsi:type="dcterms:W3CDTF">2013-06-05T16:59:54Z</dcterms:modified>
</cp:coreProperties>
</file>